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368" r:id="rId9"/>
    <p:sldId id="267" r:id="rId10"/>
    <p:sldId id="270" r:id="rId11"/>
    <p:sldId id="272" r:id="rId12"/>
    <p:sldId id="273" r:id="rId13"/>
    <p:sldId id="354" r:id="rId14"/>
    <p:sldId id="355" r:id="rId15"/>
    <p:sldId id="356" r:id="rId16"/>
    <p:sldId id="357" r:id="rId17"/>
    <p:sldId id="358" r:id="rId18"/>
    <p:sldId id="367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5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46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0A8182-1190-4608-84EE-A33E552A9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82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6B8F5D-2C14-4BD9-ACB2-EC93211DE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61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1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0E6BB-0746-4B07-A3D2-1047A1A04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6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7B68A9E9-6E94-4102-AF5C-7A2520EE266C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3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2CFD1932-EB05-4923-9DF3-69120E4CA73C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376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120C9EE2-8402-4E32-8AD7-BC17FEE579F5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117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8DC95FD7-8483-4F82-AD9E-F8415819AA63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546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F1D11E74-106C-4CED-8BDB-A4CAE82DE3AD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060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97A88442-4C48-44A9-83A2-4070B99371A4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207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16E69D38-8764-4B79-B599-FBA4581B50D8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048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EB9A7339-6989-4F67-9EE4-A8A638D724EA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748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E5F6535D-D79C-4CDF-AE03-96AC1BAF5804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070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1 - </a:t>
            </a:r>
            <a:fld id="{689AB80D-4CB7-44FB-998E-7FC5754E7029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550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1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- 3350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1 - </a:t>
            </a:r>
            <a:fld id="{2BB059D0-D7C9-448F-ABD7-3625F93AC331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etsu.edu/pi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3350 - Software Engineering II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9C20301A-B782-4E13-84F4-BA336B468ACA}" type="slidenum">
              <a:rPr lang="en-US" sz="1400" smtClean="0">
                <a:latin typeface="Arial" charset="0"/>
              </a:rPr>
              <a:pPr eaLnBrk="1" hangingPunct="1"/>
              <a:t>10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Quizzes and Homework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makeup for missed quizzes</a:t>
            </a:r>
          </a:p>
          <a:p>
            <a:pPr eaLnBrk="1" hangingPunct="1"/>
            <a:r>
              <a:rPr lang="en-US" smtClean="0"/>
              <a:t>No late homework accepted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F4E2829A-5AD6-4D43-B678-010CD5AE54E5}" type="slidenum">
              <a:rPr lang="en-US" sz="1400" smtClean="0">
                <a:latin typeface="Arial" charset="0"/>
              </a:rPr>
              <a:pPr eaLnBrk="1" hangingPunct="1"/>
              <a:t>11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Dishonesty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student-teacher relationship is based on trust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Unless specifically stated otherwise, all work must be your own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Your name on the submitted work is an affirmation that the work is entirely your own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submitting team work, all team members’ names must appear on the work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DBD33905-4B4F-410E-BE77-BA7DC2AA25D1}" type="slidenum">
              <a:rPr lang="en-US" sz="1400" smtClean="0">
                <a:latin typeface="Arial" charset="0"/>
              </a:rPr>
              <a:pPr eaLnBrk="1" hangingPunct="1"/>
              <a:t>12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Dishonesty (continued)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Any student engaging in academic dishonesty, or assisting another student in academic dishonesty</a:t>
            </a:r>
          </a:p>
          <a:p>
            <a:pPr lvl="1" eaLnBrk="1" hangingPunct="1"/>
            <a:r>
              <a:rPr lang="en-US" sz="2400" smtClean="0"/>
              <a:t>Will receive a grade of  </a:t>
            </a:r>
            <a:r>
              <a:rPr lang="en-US" sz="2400" b="1" smtClean="0"/>
              <a:t>F</a:t>
            </a:r>
            <a:r>
              <a:rPr lang="en-US" sz="2400" smtClean="0"/>
              <a:t> for the course</a:t>
            </a:r>
          </a:p>
          <a:p>
            <a:pPr eaLnBrk="1" hangingPunct="1"/>
            <a:r>
              <a:rPr lang="en-US" sz="2800" smtClean="0"/>
              <a:t>Academic Dishonesty</a:t>
            </a:r>
          </a:p>
          <a:p>
            <a:pPr lvl="1" eaLnBrk="1" hangingPunct="1"/>
            <a:r>
              <a:rPr lang="en-US" sz="2400" smtClean="0"/>
              <a:t>Copying another student’s work</a:t>
            </a:r>
          </a:p>
          <a:p>
            <a:pPr lvl="1" eaLnBrk="1" hangingPunct="1"/>
            <a:r>
              <a:rPr lang="en-US" sz="2400" smtClean="0"/>
              <a:t>Submitting the work of another as your own</a:t>
            </a:r>
          </a:p>
          <a:p>
            <a:pPr lvl="1" eaLnBrk="1" hangingPunct="1"/>
            <a:r>
              <a:rPr lang="en-US" sz="2400" smtClean="0"/>
              <a:t>Allowing others to copy your work</a:t>
            </a:r>
          </a:p>
          <a:p>
            <a:pPr eaLnBrk="1" hangingPunct="1"/>
            <a:r>
              <a:rPr lang="en-US" sz="2800" smtClean="0"/>
              <a:t>Every keystroke / mouse click must be your own</a:t>
            </a:r>
          </a:p>
          <a:p>
            <a:pPr eaLnBrk="1" hangingPunct="1"/>
            <a:r>
              <a:rPr lang="en-US" sz="2800" smtClean="0"/>
              <a:t>Questions or Comments?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CD76FFEE-8E9B-47A1-82DC-ED683C475CD6}" type="slidenum">
              <a:rPr lang="en-US" sz="1400" smtClean="0">
                <a:latin typeface="Arial" charset="0"/>
              </a:rPr>
              <a:pPr eaLnBrk="1" hangingPunct="1"/>
              <a:t>13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Expectations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 Believe That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student is responsible for his own 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Actions have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 Am Always Willing to Help Students Who Seek Help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Return, I Expect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That you will do all assignments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Read ahead of where I am lecturing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AC477EC0-43EE-424C-8F63-28C48D276EB7}" type="slidenum">
              <a:rPr lang="en-US" sz="1400" smtClean="0">
                <a:latin typeface="Arial" charset="0"/>
              </a:rPr>
              <a:pPr eaLnBrk="1" hangingPunct="1"/>
              <a:t>14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Behavior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Will Accord to You the Respect Due a Fellow Human Being</a:t>
            </a:r>
          </a:p>
          <a:p>
            <a:pPr eaLnBrk="1" hangingPunct="1"/>
            <a:r>
              <a:rPr lang="en-US" smtClean="0"/>
              <a:t>I Expect the Same From You Toward Me and Your Fellow Classmates</a:t>
            </a:r>
          </a:p>
          <a:p>
            <a:pPr eaLnBrk="1" hangingPunct="1"/>
            <a:r>
              <a:rPr lang="en-US" smtClean="0"/>
              <a:t>No</a:t>
            </a:r>
          </a:p>
          <a:p>
            <a:pPr lvl="1" eaLnBrk="1" hangingPunct="1"/>
            <a:r>
              <a:rPr lang="en-US" smtClean="0"/>
              <a:t>Heckling,</a:t>
            </a:r>
          </a:p>
          <a:p>
            <a:pPr lvl="1" eaLnBrk="1" hangingPunct="1"/>
            <a:r>
              <a:rPr lang="en-US" smtClean="0"/>
              <a:t>Snide remarks, or</a:t>
            </a:r>
          </a:p>
          <a:p>
            <a:pPr lvl="1" eaLnBrk="1" hangingPunct="1"/>
            <a:r>
              <a:rPr lang="en-US" smtClean="0"/>
              <a:t>Put downs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59496390-E802-4ECA-9134-12AA99B60D1B}" type="slidenum">
              <a:rPr lang="en-US" sz="1400" smtClean="0">
                <a:latin typeface="Arial" charset="0"/>
              </a:rPr>
              <a:pPr eaLnBrk="1" hangingPunct="1"/>
              <a:t>15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Behavior (continued)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Generally, I Do Not Tolerate</a:t>
            </a:r>
          </a:p>
          <a:p>
            <a:pPr lvl="1" eaLnBrk="1" hangingPunct="1"/>
            <a:r>
              <a:rPr lang="en-US" smtClean="0"/>
              <a:t>Aside conversations among students</a:t>
            </a:r>
          </a:p>
          <a:p>
            <a:pPr lvl="1" eaLnBrk="1" hangingPunct="1"/>
            <a:r>
              <a:rPr lang="en-US" smtClean="0"/>
              <a:t>Habitual lateness</a:t>
            </a:r>
          </a:p>
          <a:p>
            <a:pPr eaLnBrk="1" hangingPunct="1"/>
            <a:r>
              <a:rPr lang="en-US" smtClean="0"/>
              <a:t>Practice Good Manners</a:t>
            </a:r>
          </a:p>
          <a:p>
            <a:pPr lvl="1" eaLnBrk="1" hangingPunct="1"/>
            <a:r>
              <a:rPr lang="en-US" smtClean="0"/>
              <a:t>“Make Your Momma Proud”</a:t>
            </a:r>
          </a:p>
          <a:p>
            <a:pPr eaLnBrk="1" hangingPunct="1"/>
            <a:r>
              <a:rPr lang="en-US" smtClean="0"/>
              <a:t>If You Have a Problem With the Way in Which I Run the Class</a:t>
            </a:r>
          </a:p>
          <a:p>
            <a:pPr lvl="1" eaLnBrk="1" hangingPunct="1"/>
            <a:r>
              <a:rPr lang="en-US" smtClean="0"/>
              <a:t>Come talk to 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7772D991-DCD3-4FB6-BD98-70F925F5A5CB}" type="slidenum">
              <a:rPr lang="en-US" sz="1400" smtClean="0">
                <a:latin typeface="Arial" charset="0"/>
              </a:rPr>
              <a:pPr eaLnBrk="1" hangingPunct="1"/>
              <a:t>16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Seeking Help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You Are Having Problems,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Seek help immediately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Don’t wait until you fall hopelessly behind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Course Material Is Cumulative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Drop by My Office, Early in the Semester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Before you are having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locate my office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overcome your natural reluctance to visit the “ole buzzard’s lair”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979C63D5-895B-4D7E-8F79-8C28AE1B1D0C}" type="slidenum">
              <a:rPr lang="en-US" sz="1400" smtClean="0">
                <a:latin typeface="Arial" charset="0"/>
              </a:rPr>
              <a:pPr eaLnBrk="1" hangingPunct="1"/>
              <a:t>17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Asking Questions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Encourage Questions</a:t>
            </a:r>
          </a:p>
          <a:p>
            <a:pPr lvl="1" eaLnBrk="1" hangingPunct="1"/>
            <a:r>
              <a:rPr lang="en-US" smtClean="0"/>
              <a:t>When the question arises</a:t>
            </a:r>
          </a:p>
          <a:p>
            <a:pPr eaLnBrk="1" hangingPunct="1"/>
            <a:r>
              <a:rPr lang="en-US" smtClean="0"/>
              <a:t>If You Don’t Understand Something</a:t>
            </a:r>
          </a:p>
          <a:p>
            <a:pPr lvl="1" eaLnBrk="1" hangingPunct="1"/>
            <a:r>
              <a:rPr lang="en-US" smtClean="0"/>
              <a:t>A word</a:t>
            </a:r>
          </a:p>
          <a:p>
            <a:pPr lvl="1" eaLnBrk="1" hangingPunct="1"/>
            <a:r>
              <a:rPr lang="en-US" smtClean="0"/>
              <a:t>A concept</a:t>
            </a:r>
          </a:p>
          <a:p>
            <a:pPr lvl="1" eaLnBrk="1" hangingPunct="1"/>
            <a:r>
              <a:rPr lang="en-US" smtClean="0"/>
              <a:t>A calculation</a:t>
            </a:r>
          </a:p>
          <a:p>
            <a:pPr lvl="1" eaLnBrk="1" hangingPunct="1"/>
            <a:r>
              <a:rPr lang="en-US" smtClean="0"/>
              <a:t>A code snippet</a:t>
            </a:r>
          </a:p>
          <a:p>
            <a:pPr lvl="1" eaLnBrk="1" hangingPunct="1">
              <a:buFontTx/>
              <a:buNone/>
            </a:pPr>
            <a:r>
              <a:rPr lang="en-US" b="1" smtClean="0"/>
              <a:t>A S K 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903631C1-46F1-4C4E-89A6-E63B210DE030}" type="slidenum">
              <a:rPr lang="en-US" sz="1400" smtClean="0">
                <a:latin typeface="Arial" charset="0"/>
              </a:rPr>
              <a:pPr eaLnBrk="1" hangingPunct="1"/>
              <a:t>18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or Comments?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F89927EE-F11E-4164-BA44-CF29F8AC7AEA}" type="slidenum">
              <a:rPr lang="en-US" sz="1400" smtClean="0">
                <a:latin typeface="Arial" charset="0"/>
              </a:rPr>
              <a:pPr eaLnBrk="1" hangingPunct="1"/>
              <a:t>2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41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10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web site</a:t>
            </a:r>
          </a:p>
          <a:p>
            <a:pPr eaLnBrk="1" hangingPunct="1"/>
            <a:r>
              <a:rPr lang="en-US" smtClean="0"/>
              <a:t>Handout and review syllabus</a:t>
            </a:r>
          </a:p>
          <a:p>
            <a:pPr eaLnBrk="1" hangingPunct="1"/>
            <a:r>
              <a:rPr lang="en-US" smtClean="0"/>
              <a:t>General expectations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F25EE523-22E1-432B-8085-E90CA4DCE27E}" type="slidenum">
              <a:rPr lang="en-US" sz="1400" smtClean="0">
                <a:latin typeface="Arial" charset="0"/>
              </a:rPr>
              <a:pPr eaLnBrk="1" hangingPunct="1"/>
              <a:t>3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Web Site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maintain a web site with links to pages for each course that I teach</a:t>
            </a:r>
          </a:p>
          <a:p>
            <a:pPr lvl="1" eaLnBrk="1" hangingPunct="1">
              <a:buFontTx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66CCFF"/>
                </a:solidFill>
                <a:hlinkClick r:id="rId2"/>
              </a:rPr>
              <a:t>faculty.etsu.edu/pine</a:t>
            </a:r>
            <a:endParaRPr lang="en-US" smtClean="0">
              <a:solidFill>
                <a:srgbClr val="66CCFF"/>
              </a:solidFill>
            </a:endParaRPr>
          </a:p>
          <a:p>
            <a:pPr eaLnBrk="1" hangingPunct="1"/>
            <a:r>
              <a:rPr lang="en-US" smtClean="0"/>
              <a:t>Each course page contains</a:t>
            </a:r>
          </a:p>
          <a:p>
            <a:pPr lvl="1" eaLnBrk="1" hangingPunct="1"/>
            <a:r>
              <a:rPr lang="en-US" smtClean="0"/>
              <a:t>Lecture slides</a:t>
            </a:r>
          </a:p>
          <a:p>
            <a:pPr lvl="1" eaLnBrk="1" hangingPunct="1"/>
            <a:r>
              <a:rPr lang="en-US" smtClean="0"/>
              <a:t>Handouts</a:t>
            </a:r>
          </a:p>
          <a:p>
            <a:pPr lvl="1" eaLnBrk="1" hangingPunct="1"/>
            <a:r>
              <a:rPr lang="en-US" smtClean="0"/>
              <a:t>Exercises</a:t>
            </a:r>
          </a:p>
          <a:p>
            <a:pPr lvl="1" eaLnBrk="1" hangingPunct="1"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2AF233CC-D38B-474B-9D19-A157A14269E5}" type="slidenum">
              <a:rPr lang="en-US" sz="1400" smtClean="0">
                <a:latin typeface="Arial" charset="0"/>
              </a:rPr>
              <a:pPr eaLnBrk="1" hangingPunct="1"/>
              <a:t>4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Syllabus Key Items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Office Hours</a:t>
            </a:r>
          </a:p>
          <a:p>
            <a:pPr lvl="1" eaLnBrk="1" hangingPunct="1"/>
            <a:r>
              <a:rPr lang="en-US" smtClean="0"/>
              <a:t>As posted on Web page and outside office door</a:t>
            </a:r>
          </a:p>
          <a:p>
            <a:pPr lvl="2" eaLnBrk="1" hangingPunct="1"/>
            <a:r>
              <a:rPr lang="en-US" smtClean="0"/>
              <a:t>I try to always be present during posted hours</a:t>
            </a:r>
          </a:p>
          <a:p>
            <a:pPr lvl="2" eaLnBrk="1" hangingPunct="1"/>
            <a:r>
              <a:rPr lang="en-US" smtClean="0"/>
              <a:t>I am in my office many additional hours</a:t>
            </a:r>
          </a:p>
          <a:p>
            <a:pPr lvl="3" eaLnBrk="1" hangingPunct="1"/>
            <a:r>
              <a:rPr lang="en-US" smtClean="0"/>
              <a:t>If the door is open or ajar</a:t>
            </a:r>
          </a:p>
          <a:p>
            <a:pPr lvl="4" eaLnBrk="1" hangingPunct="1"/>
            <a:r>
              <a:rPr lang="en-US" smtClean="0"/>
              <a:t>Feel free to knock</a:t>
            </a:r>
          </a:p>
          <a:p>
            <a:pPr lvl="3" eaLnBrk="1" hangingPunct="1"/>
            <a:r>
              <a:rPr lang="en-US" smtClean="0"/>
              <a:t>If the door is closed</a:t>
            </a:r>
          </a:p>
          <a:p>
            <a:pPr lvl="4" eaLnBrk="1" hangingPunct="1"/>
            <a:r>
              <a:rPr lang="en-US" smtClean="0"/>
              <a:t>I am either not in my office, or</a:t>
            </a:r>
          </a:p>
          <a:p>
            <a:pPr lvl="4" eaLnBrk="1" hangingPunct="1"/>
            <a:r>
              <a:rPr lang="en-US" smtClean="0"/>
              <a:t>I do not wish to be disturbed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F5F0C250-B3E0-4A3B-BBEB-FA37B2BB2CB7}" type="slidenum">
              <a:rPr lang="en-US" sz="1400" smtClean="0">
                <a:latin typeface="Arial" charset="0"/>
              </a:rPr>
              <a:pPr eaLnBrk="1" hangingPunct="1"/>
              <a:t>5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Text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Software Engineering   Modern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Braude and Bernstein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ISBN	978-0-471-60208-9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Recommended Reference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UML Distilled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Martin Fowler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ISBN	0-321-19368-7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 do </a:t>
            </a:r>
            <a:r>
              <a:rPr lang="en-US" sz="2800" smtClean="0">
                <a:solidFill>
                  <a:schemeClr val="tx2"/>
                </a:solidFill>
              </a:rPr>
              <a:t>not</a:t>
            </a:r>
            <a:r>
              <a:rPr lang="en-US" sz="2800" smtClean="0"/>
              <a:t> lecture on all material assigned in text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 are responsible for all material assigned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AE565203-F1FD-4A81-B8F3-F8BE79F5DDD1}" type="slidenum">
              <a:rPr lang="en-US" sz="1400" smtClean="0">
                <a:latin typeface="Arial" charset="0"/>
              </a:rPr>
              <a:pPr eaLnBrk="1" hangingPunct="1"/>
              <a:t>6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Grading Criteria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Your final grade will be determined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2 Tests – Midterm and Comprehensive Final Exam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~ 25% of the final grade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Major Team Project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~ 31% of the final grade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Homework and Quizzes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~ 13 % of the final grade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Oral presentations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~ 31% of the final grade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5AFD1A56-7476-4A07-8B2A-951D8C99EB26}" type="slidenum">
              <a:rPr lang="en-US" sz="1400" smtClean="0">
                <a:latin typeface="Arial" charset="0"/>
              </a:rPr>
              <a:pPr eaLnBrk="1" hangingPunct="1"/>
              <a:t>7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Attendance Policy 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Attend all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Experience shows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Poor attendance </a:t>
            </a:r>
            <a:r>
              <a:rPr lang="en-US" smtClean="0">
                <a:latin typeface="Comic Sans MS" pitchFamily="66" charset="0"/>
                <a:cs typeface="Times New Roman" charset="0"/>
              </a:rPr>
              <a:t>≡ Poor performance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Availability of class lecture slides is no substitute for class attendance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you are absent, Your responsibility to catch up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University requires that I take attendance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D66AE465-37F6-450D-BD55-91E99408D7D5}" type="slidenum">
              <a:rPr lang="en-US" sz="1400" smtClean="0">
                <a:latin typeface="Arial" charset="0"/>
              </a:rPr>
              <a:pPr eaLnBrk="1" hangingPunct="1"/>
              <a:t>8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Attendance Policy (cont) 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2800" smtClean="0"/>
              <a:t>You must attend at least two-thirds of a day’s scheduled class time to be considered present</a:t>
            </a:r>
          </a:p>
          <a:p>
            <a:r>
              <a:rPr lang="en-US" sz="2800" smtClean="0"/>
              <a:t> Repeated lateness or early departures may be counted as an absence at the instructor’s discretion </a:t>
            </a:r>
          </a:p>
        </p:txBody>
      </p:sp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63713"/>
            <a:ext cx="610235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- 3350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1 - </a:t>
            </a:r>
            <a:fld id="{86DDCB52-1212-45EF-9349-72473E39AFB2}" type="slidenum">
              <a:rPr lang="en-US" sz="1400" smtClean="0">
                <a:latin typeface="Arial" charset="0"/>
              </a:rPr>
              <a:pPr eaLnBrk="1" hangingPunct="1"/>
              <a:t>9</a:t>
            </a:fld>
            <a:r>
              <a:rPr lang="en-US" sz="1400" smtClean="0">
                <a:latin typeface="Arial" charset="0"/>
              </a:rPr>
              <a:t> 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Two tests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Midterm at approximately 8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Second test is the comprehensive course final exam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Missed tests cannot be made 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Without prior approval,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Without verifiable extenuating circumstances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Make-up test may be oral examinations, at the discretion of the instructor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1877</TotalTime>
  <Words>758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Fireball</vt:lpstr>
      <vt:lpstr>Course Introduction</vt:lpstr>
      <vt:lpstr>Lecture Overview</vt:lpstr>
      <vt:lpstr>Course Web Site</vt:lpstr>
      <vt:lpstr>Course Syllabus Key Items</vt:lpstr>
      <vt:lpstr>Course Text</vt:lpstr>
      <vt:lpstr>Grading Criteria</vt:lpstr>
      <vt:lpstr>Attendance Policy </vt:lpstr>
      <vt:lpstr>Attendance Policy (cont) </vt:lpstr>
      <vt:lpstr>Tests</vt:lpstr>
      <vt:lpstr>Quizzes and Homework</vt:lpstr>
      <vt:lpstr>Academic Dishonesty</vt:lpstr>
      <vt:lpstr>Academic Dishonesty (continued)</vt:lpstr>
      <vt:lpstr>General Expectations</vt:lpstr>
      <vt:lpstr>Class Behavior</vt:lpstr>
      <vt:lpstr>Class Behavior (continued)</vt:lpstr>
      <vt:lpstr>Seeking Help</vt:lpstr>
      <vt:lpstr>Asking Questions</vt:lpstr>
      <vt:lpstr>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49</cp:revision>
  <cp:lastPrinted>1601-01-01T00:00:00Z</cp:lastPrinted>
  <dcterms:created xsi:type="dcterms:W3CDTF">2003-01-26T23:29:36Z</dcterms:created>
  <dcterms:modified xsi:type="dcterms:W3CDTF">2014-08-23T17:19:57Z</dcterms:modified>
</cp:coreProperties>
</file>